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573" r:id="rId3"/>
    <p:sldId id="668" r:id="rId4"/>
    <p:sldId id="648" r:id="rId5"/>
    <p:sldId id="649" r:id="rId6"/>
    <p:sldId id="650" r:id="rId7"/>
    <p:sldId id="651" r:id="rId8"/>
    <p:sldId id="759" r:id="rId9"/>
    <p:sldId id="790" r:id="rId10"/>
    <p:sldId id="761" r:id="rId11"/>
    <p:sldId id="762" r:id="rId12"/>
    <p:sldId id="763" r:id="rId13"/>
    <p:sldId id="764" r:id="rId14"/>
    <p:sldId id="729" r:id="rId15"/>
    <p:sldId id="727" r:id="rId16"/>
    <p:sldId id="765" r:id="rId17"/>
    <p:sldId id="791" r:id="rId18"/>
    <p:sldId id="728" r:id="rId19"/>
    <p:sldId id="730" r:id="rId20"/>
    <p:sldId id="732" r:id="rId21"/>
    <p:sldId id="731" r:id="rId22"/>
    <p:sldId id="743" r:id="rId23"/>
    <p:sldId id="742" r:id="rId24"/>
    <p:sldId id="766" r:id="rId25"/>
    <p:sldId id="767" r:id="rId26"/>
    <p:sldId id="768" r:id="rId27"/>
    <p:sldId id="769" r:id="rId28"/>
    <p:sldId id="792" r:id="rId29"/>
    <p:sldId id="771" r:id="rId30"/>
    <p:sldId id="770" r:id="rId31"/>
    <p:sldId id="734" r:id="rId32"/>
    <p:sldId id="735" r:id="rId33"/>
    <p:sldId id="793" r:id="rId34"/>
    <p:sldId id="794" r:id="rId35"/>
    <p:sldId id="774" r:id="rId36"/>
    <p:sldId id="744" r:id="rId37"/>
    <p:sldId id="745" r:id="rId38"/>
    <p:sldId id="775" r:id="rId39"/>
    <p:sldId id="737" r:id="rId40"/>
    <p:sldId id="738" r:id="rId41"/>
    <p:sldId id="795" r:id="rId42"/>
    <p:sldId id="664" r:id="rId43"/>
    <p:sldId id="739" r:id="rId44"/>
    <p:sldId id="754" r:id="rId45"/>
    <p:sldId id="796" r:id="rId46"/>
    <p:sldId id="797" r:id="rId47"/>
    <p:sldId id="719" r:id="rId48"/>
    <p:sldId id="721" r:id="rId49"/>
    <p:sldId id="662" r:id="rId50"/>
    <p:sldId id="663" r:id="rId51"/>
    <p:sldId id="776" r:id="rId52"/>
    <p:sldId id="798" r:id="rId53"/>
    <p:sldId id="799" r:id="rId54"/>
    <p:sldId id="800" r:id="rId55"/>
    <p:sldId id="808" r:id="rId56"/>
    <p:sldId id="801" r:id="rId57"/>
    <p:sldId id="802" r:id="rId58"/>
    <p:sldId id="803" r:id="rId59"/>
    <p:sldId id="804" r:id="rId60"/>
    <p:sldId id="805" r:id="rId61"/>
    <p:sldId id="806" r:id="rId62"/>
    <p:sldId id="807" r:id="rId63"/>
    <p:sldId id="809" r:id="rId64"/>
    <p:sldId id="810" r:id="rId65"/>
    <p:sldId id="811" r:id="rId66"/>
    <p:sldId id="444" r:id="rId67"/>
    <p:sldId id="446" r:id="rId68"/>
    <p:sldId id="368" r:id="rId69"/>
    <p:sldId id="369" r:id="rId70"/>
    <p:sldId id="447" r:id="rId7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BFE"/>
    <a:srgbClr val="6165FF"/>
    <a:srgbClr val="0E4DFE"/>
    <a:srgbClr val="8DEAF7"/>
    <a:srgbClr val="E5F177"/>
    <a:srgbClr val="95CBE3"/>
    <a:srgbClr val="E626DD"/>
    <a:srgbClr val="F39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 smtClean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 smtClean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PRIMER</a:t>
            </a:r>
            <a:r>
              <a:rPr lang="en-US" sz="3200" b="1" i="0" u="none" strike="noStrike" kern="1200" dirty="0" smtClean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200" b="1" i="0" u="none" strike="noStrike" kern="1200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TRIMESTRE</a:t>
            </a:r>
            <a:r>
              <a:rPr lang="es-ES" sz="3200" b="1" i="0" u="none" strike="noStrike" kern="1200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s-ES" sz="3200" b="1" i="0" u="none" strike="noStrike" kern="1200" dirty="0" smtClean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2022</a:t>
            </a:r>
            <a:endParaRPr lang="en-US" sz="3200" b="1" i="0" u="none" strike="noStrike" kern="1200" dirty="0">
              <a:solidFill>
                <a:srgbClr val="92D05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5091346784776902"/>
          <c:y val="3.362496354622338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07E-4737-A637-DD2BC3CE0129}"/>
              </c:ext>
            </c:extLst>
          </c:dPt>
          <c:dLbls>
            <c:dLbl>
              <c:idx val="0"/>
              <c:layout>
                <c:manualLayout>
                  <c:x val="-9.8973097112860925E-2"/>
                  <c:y val="-0.303117964421114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78%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layout>
                <c:manualLayout>
                  <c:x val="0.11348884514435696"/>
                  <c:y val="-3.5346456692913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layout>
                <c:manualLayout>
                  <c:x val="-2.3204396325459318E-2"/>
                  <c:y val="0.12588218139399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/>
                      <a:t>2%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945650649886053E-2"/>
                      <c:h val="5.5509332166812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layout>
                <c:manualLayout>
                  <c:x val="6.8908874671916004E-2"/>
                  <c:y val="-2.31835812190142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254602178127499E-2"/>
                      <c:h val="4.62500729075532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Hoja1!$A$3:$A$7</c:f>
              <c:strCache>
                <c:ptCount val="5"/>
                <c:pt idx="0">
                  <c:v>CUOTAS DE CONDOMINOS</c:v>
                </c:pt>
                <c:pt idx="1">
                  <c:v>CUOTAS EXTRAORDINARIAS</c:v>
                </c:pt>
                <c:pt idx="2">
                  <c:v>SERVICIO AREAS PRIVADAS </c:v>
                </c:pt>
                <c:pt idx="3">
                  <c:v>CUOTAS ADICIONALES</c:v>
                </c:pt>
                <c:pt idx="4">
                  <c:v>MANTENIMIENTO ADICIONAL</c:v>
                </c:pt>
              </c:strCache>
            </c:strRef>
          </c:cat>
          <c:val>
            <c:numRef>
              <c:f>Hoja1!$B$3:$B$7</c:f>
              <c:numCache>
                <c:formatCode>General</c:formatCode>
                <c:ptCount val="5"/>
                <c:pt idx="0">
                  <c:v>78</c:v>
                </c:pt>
                <c:pt idx="1">
                  <c:v>2</c:v>
                </c:pt>
                <c:pt idx="2">
                  <c:v>12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354478346456693"/>
          <c:y val="0.20327209098862642"/>
          <c:w val="0.22103877133762895"/>
          <c:h val="0.29709784193642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22711436864424767"/>
                  <c:y val="-0.253900009369748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78%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7505873580505796"/>
                  <c:y val="0.178349398300082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22%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92D050"/>
                </a:solidFill>
                <a:latin typeface="Arial Black" panose="020B0A04020102020204" pitchFamily="34" charset="0"/>
              </a:rPr>
              <a:t>GASTOS </a:t>
            </a:r>
            <a:r>
              <a:rPr lang="es-ES" sz="32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PRIMER</a:t>
            </a:r>
            <a:r>
              <a:rPr lang="es-ES" sz="3200" baseline="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es-ES" sz="32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TRIMESTRE 2022</a:t>
            </a:r>
            <a:endParaRPr lang="es-ES" sz="3200" dirty="0">
              <a:solidFill>
                <a:srgbClr val="92D050"/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643906660104987"/>
          <c:y val="2.678944298629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647973170020412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3263336614173235"/>
                  <c:y val="-0.136878244386118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27%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-0.17676074475065617"/>
                  <c:y val="-0.5733304170312044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8%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0.17800164041994748"/>
                  <c:y val="-0.47515762613006707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8%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21611007217847766"/>
                  <c:y val="0.3044444444444444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18%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24918036417322834"/>
                  <c:y val="1.643452901720615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4.9329068241470006E-3"/>
                  <c:y val="5.667060367454071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3677919947506562"/>
                  <c:y val="0.46478623505395167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  <c:pt idx="8">
                  <c:v>OTROS GASTOS EXTRAORDINARIOS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13</c:v>
                </c:pt>
                <c:pt idx="1">
                  <c:v>27</c:v>
                </c:pt>
                <c:pt idx="2">
                  <c:v>18</c:v>
                </c:pt>
                <c:pt idx="3">
                  <c:v>13</c:v>
                </c:pt>
                <c:pt idx="4">
                  <c:v>8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6534367463"/>
          <c:y val="0.12654175823637259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73036007879076"/>
          <c:y val="0.13424382847899038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9.0905787246319994E-2"/>
                  <c:y val="-0.227804615665658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66%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9.7898618770058857E-2"/>
                  <c:y val="0.119897228249863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34%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16181305635710597"/>
                  <c:y val="-0.187806617099704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12%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6722423489407743"/>
                  <c:y val="8.8143344216917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88%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0.44043</cdr:x>
      <cdr:y>0.10975</cdr:y>
    </cdr:from>
    <cdr:to>
      <cdr:x>0.68094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369764" y="752689"/>
          <a:ext cx="2932298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0.15941</cdr:x>
      <cdr:y>0.17298</cdr:y>
    </cdr:from>
    <cdr:to>
      <cdr:x>0.20186</cdr:x>
      <cdr:y>0.23336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1943527" y="1186328"/>
          <a:ext cx="517550" cy="414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4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0.16805</cdr:x>
      <cdr:y>0.2321</cdr:y>
    </cdr:from>
    <cdr:to>
      <cdr:x>0.20416</cdr:x>
      <cdr:y>0.2963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2048920" y="1591728"/>
          <a:ext cx="440253" cy="4402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2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0.19584</cdr:x>
      <cdr:y>0.1926</cdr:y>
    </cdr:from>
    <cdr:to>
      <cdr:x>0.2375</cdr:x>
      <cdr:y>0.25926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2387654" y="1320833"/>
          <a:ext cx="507918" cy="4571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2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09/01/2023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21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81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9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5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402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874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5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470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1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3601553" y="5085648"/>
            <a:ext cx="86732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 dirty="0">
                <a:solidFill>
                  <a:srgbClr val="92D050"/>
                </a:solidFill>
                <a:latin typeface="Arial Black" panose="020B0A04020102020204" pitchFamily="34" charset="0"/>
              </a:rPr>
              <a:t>INICIO DE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280284" y="344097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Primer </a:t>
            </a:r>
            <a:r>
              <a:rPr lang="es-MX" sz="4400" dirty="0">
                <a:solidFill>
                  <a:srgbClr val="92D050"/>
                </a:solidFill>
                <a:latin typeface="Arial Black" panose="020B0A04020102020204" pitchFamily="34" charset="0"/>
              </a:rPr>
              <a:t>T</a:t>
            </a:r>
            <a:r>
              <a:rPr lang="es-MX" sz="44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rimestre 2022</a:t>
            </a:r>
            <a:endParaRPr lang="es-MX" sz="44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017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0"/>
            <a:ext cx="6211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07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47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0176" cy="6858000"/>
          </a:xfrm>
          <a:prstGeom prst="rect">
            <a:avLst/>
          </a:prstGeom>
        </p:spPr>
      </p:pic>
      <p:pic>
        <p:nvPicPr>
          <p:cNvPr id="5" name="WhatsApp Video 2022-03-28 at 5.37.2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0177" y="786384"/>
            <a:ext cx="6211823" cy="53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25600" y="21002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DESAGÜE Y DESASOLVE DE ALBERCAS A. COMÚN</a:t>
            </a: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3872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73" y="0"/>
            <a:ext cx="6358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4933" y="1372097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 MANTENIMIENTO</a:t>
            </a:r>
          </a:p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POR PARTE DEL</a:t>
            </a:r>
          </a:p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ING. TOLEDO</a:t>
            </a:r>
          </a:p>
        </p:txBody>
      </p:sp>
    </p:spTree>
    <p:extLst>
      <p:ext uri="{BB962C8B-B14F-4D97-AF65-F5344CB8AC3E}">
        <p14:creationId xmlns:p14="http://schemas.microsoft.com/office/powerpoint/2010/main" val="35319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3333" y="1426961"/>
            <a:ext cx="104946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Colocación y cambio de abrazaderas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manguera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Colocación de cantera Laureles 18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Muro cochera Tules 10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Nivelación adoquín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Pilotes rivera del Río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Tubo roto en sistema de riego</a:t>
            </a:r>
          </a:p>
        </p:txBody>
      </p:sp>
    </p:spTree>
    <p:extLst>
      <p:ext uri="{BB962C8B-B14F-4D97-AF65-F5344CB8AC3E}">
        <p14:creationId xmlns:p14="http://schemas.microsoft.com/office/powerpoint/2010/main" val="572016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36027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2736"/>
            <a:ext cx="5943600" cy="32552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9312" y="-1505712"/>
            <a:ext cx="3236976" cy="6248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7288" y="1923288"/>
            <a:ext cx="362102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1480" y="411480"/>
            <a:ext cx="6858000" cy="60350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4520" y="350520"/>
            <a:ext cx="685800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7065" y="271430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FUGAS DE AGUA</a:t>
            </a:r>
          </a:p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  <a:endParaRPr lang="es-MX" sz="48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68400" y="2760133"/>
            <a:ext cx="89577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92D050"/>
                </a:solidFill>
              </a:rPr>
              <a:t>CASTILLO 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92D050"/>
                </a:solidFill>
              </a:rPr>
              <a:t>COLINAS 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92D050"/>
                </a:solidFill>
              </a:rPr>
              <a:t>COLINAS 46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92D050"/>
                </a:solidFill>
              </a:rPr>
              <a:t>PASEO DEL RIO 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92D050"/>
                </a:solidFill>
              </a:rPr>
              <a:t>SICOMOROS 3</a:t>
            </a:r>
            <a:endParaRPr lang="es-MX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968" y="-886968"/>
            <a:ext cx="3602736" cy="53766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7904" y="2084832"/>
            <a:ext cx="3255264" cy="62910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2384" y="-1505712"/>
            <a:ext cx="3803904" cy="68153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7536" y="2377440"/>
            <a:ext cx="3048000" cy="59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5504" cy="35295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5175504" cy="33284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04" y="0"/>
            <a:ext cx="701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4224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0"/>
            <a:ext cx="582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66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4048" y="384048"/>
            <a:ext cx="6858000" cy="60899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0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06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7200" y="457200"/>
            <a:ext cx="6858000" cy="5943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800" y="304800"/>
            <a:ext cx="6858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58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7904" y="1508761"/>
            <a:ext cx="6858000" cy="38221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7083" y="1655065"/>
            <a:ext cx="6858001" cy="35478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1989" y="1427989"/>
            <a:ext cx="6858000" cy="40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5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31509" y="1181441"/>
            <a:ext cx="101199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VIDRIOS REPUESTOS POR PARTE DE LA ASEGURADORA</a:t>
            </a:r>
          </a:p>
          <a:p>
            <a:endParaRPr lang="es-MX" sz="4800" dirty="0" smtClean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PASEO DE LAS COLINAS 1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SAUCE 7</a:t>
            </a:r>
          </a:p>
        </p:txBody>
      </p:sp>
    </p:spTree>
    <p:extLst>
      <p:ext uri="{BB962C8B-B14F-4D97-AF65-F5344CB8AC3E}">
        <p14:creationId xmlns:p14="http://schemas.microsoft.com/office/powerpoint/2010/main" val="36598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846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0"/>
            <a:ext cx="6193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8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46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40069" y="1902449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</a:t>
            </a:r>
          </a:p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POR PARTE DE </a:t>
            </a:r>
          </a:p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DON VICENTE MADRIGAL</a:t>
            </a:r>
          </a:p>
          <a:p>
            <a:pPr algn="ctr"/>
            <a:endParaRPr lang="es-MX" sz="4800" dirty="0" smtClean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90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3333" y="1426961"/>
            <a:ext cx="104946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agua en el acceso al Condominio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lámparas de albercas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válvula </a:t>
            </a:r>
            <a:r>
              <a:rPr lang="es-MX" sz="3600" dirty="0" err="1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mza</a:t>
            </a: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15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</a:t>
            </a:r>
            <a:r>
              <a:rPr lang="es-MX" sz="3600" dirty="0" err="1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switch</a:t>
            </a: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alberca Palmeras 15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de toma de agua</a:t>
            </a:r>
          </a:p>
        </p:txBody>
      </p:sp>
    </p:spTree>
    <p:extLst>
      <p:ext uri="{BB962C8B-B14F-4D97-AF65-F5344CB8AC3E}">
        <p14:creationId xmlns:p14="http://schemas.microsoft.com/office/powerpoint/2010/main" val="2988887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46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134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0"/>
            <a:ext cx="601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846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0"/>
            <a:ext cx="6193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1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044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0"/>
            <a:ext cx="6102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0"/>
            <a:ext cx="8119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675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2" y="0"/>
            <a:ext cx="6175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02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24" y="0"/>
            <a:ext cx="628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1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91736" y="1194816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  <a:endParaRPr lang="es-MX" sz="48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332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0"/>
            <a:ext cx="613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46600" y="737616"/>
            <a:ext cx="878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EN ALBERCAS</a:t>
            </a:r>
          </a:p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VENECIANOS</a:t>
            </a:r>
            <a:endParaRPr lang="es-MX" sz="48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53685" y="1262369"/>
            <a:ext cx="104946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Casa 12 Manzana 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Casa 4 Manzana 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Casa 20,21,23 Manzana 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Casa 5 Manzana 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Casa 21 Manzana 13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Casa 5 Manzana 14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Casa 18,24 Manzana 16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600" dirty="0" smtClean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600" dirty="0" smtClean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17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88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0"/>
            <a:ext cx="623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02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24" y="0"/>
            <a:ext cx="628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4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92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0"/>
            <a:ext cx="6522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70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8" y="0"/>
            <a:ext cx="659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25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26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7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0"/>
            <a:ext cx="591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79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65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194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3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88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90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9144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96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523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771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950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134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0"/>
            <a:ext cx="6053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90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546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656603" y="61466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92D050"/>
                </a:solidFill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PRIMER TRIMESTRE  2022</a:t>
            </a:r>
            <a:endParaRPr lang="es-ES" sz="3600" b="1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998819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s-MX" sz="27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7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27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7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7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7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</a:t>
            </a:r>
            <a:r>
              <a:rPr lang="es-MX" sz="1100" dirty="0" smtClean="0"/>
              <a:t>NEGRO </a:t>
            </a:r>
            <a:r>
              <a:rPr lang="es-MX" sz="1100" dirty="0"/>
              <a:t>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5338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526972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103030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98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264894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000" b="1" kern="12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CANCELACION DE CFDI INGRESOS POR DEMANDAS </a:t>
                      </a: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C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2704501" y="0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92D050"/>
                </a:solidFill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PRIMER TRIMESTRE  2022</a:t>
            </a:r>
            <a:endParaRPr lang="es-ES" sz="3600" b="1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29098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7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877594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2679214" y="159556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92D050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 smtClean="0">
                <a:solidFill>
                  <a:srgbClr val="92D050"/>
                </a:solidFill>
              </a:rPr>
              <a:t>AL 31 DE MARZO </a:t>
            </a:r>
            <a:r>
              <a:rPr lang="es-ES" sz="1600" b="1" dirty="0">
                <a:solidFill>
                  <a:srgbClr val="92D050"/>
                </a:solidFill>
              </a:rPr>
              <a:t>DEL </a:t>
            </a:r>
            <a:r>
              <a:rPr lang="es-ES" sz="1600" b="1" dirty="0" smtClean="0">
                <a:solidFill>
                  <a:srgbClr val="92D050"/>
                </a:solidFill>
              </a:rPr>
              <a:t>2022</a:t>
            </a:r>
            <a:endParaRPr lang="es-ES" sz="1600" b="1" dirty="0">
              <a:solidFill>
                <a:srgbClr val="92D050"/>
              </a:solidFill>
            </a:endParaRPr>
          </a:p>
          <a:p>
            <a:pPr algn="ctr"/>
            <a:r>
              <a:rPr lang="es-ES" sz="1600" b="1" dirty="0">
                <a:solidFill>
                  <a:srgbClr val="92D050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251435"/>
              </p:ext>
            </p:extLst>
          </p:nvPr>
        </p:nvGraphicFramePr>
        <p:xfrm>
          <a:off x="7053005" y="1582685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38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764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0"/>
            <a:ext cx="5864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72" y="0"/>
            <a:ext cx="7662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18504</TotalTime>
  <Words>368</Words>
  <Application>Microsoft Office PowerPoint</Application>
  <PresentationFormat>Panorámica</PresentationFormat>
  <Paragraphs>124</Paragraphs>
  <Slides>70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7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331</cp:revision>
  <dcterms:created xsi:type="dcterms:W3CDTF">2019-04-30T23:24:35Z</dcterms:created>
  <dcterms:modified xsi:type="dcterms:W3CDTF">2023-01-10T03:56:11Z</dcterms:modified>
</cp:coreProperties>
</file>